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6" r:id="rId4"/>
    <p:sldId id="291" r:id="rId5"/>
    <p:sldId id="275" r:id="rId6"/>
    <p:sldId id="297" r:id="rId7"/>
    <p:sldId id="298" r:id="rId8"/>
    <p:sldId id="294" r:id="rId9"/>
    <p:sldId id="29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480266"/>
            <a:ext cx="9144000" cy="953863"/>
          </a:xfrm>
        </p:spPr>
        <p:txBody>
          <a:bodyPr/>
          <a:lstStyle/>
          <a:p>
            <a:r>
              <a:rPr lang="en-US" dirty="0" smtClean="0"/>
              <a:t>Introduction to threads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1142">
            <a:off x="1605750" y="2282989"/>
            <a:ext cx="4847602" cy="380154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5222">
            <a:off x="7648378" y="2039005"/>
            <a:ext cx="3019622" cy="4440621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 rot="20707903">
            <a:off x="6768964" y="1572063"/>
            <a:ext cx="35788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Data Decomposition</a:t>
            </a:r>
            <a:endParaRPr lang="en-US" sz="3200" dirty="0">
              <a:solidFill>
                <a:srgbClr val="92D05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 rot="20742974">
            <a:off x="1795566" y="1727783"/>
            <a:ext cx="35139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92D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Task Decomposition</a:t>
            </a:r>
            <a:endParaRPr lang="en-US" sz="3200" dirty="0">
              <a:solidFill>
                <a:srgbClr val="92D05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Process’s memory architecture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5027295" y="1690688"/>
            <a:ext cx="2137410" cy="4517806"/>
            <a:chOff x="5840730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5840730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6096000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096000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071235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551295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6551295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06403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sp>
        <p:nvSpPr>
          <p:cNvPr id="14" name="Rounded Rectangle 13"/>
          <p:cNvSpPr/>
          <p:nvPr/>
        </p:nvSpPr>
        <p:spPr>
          <a:xfrm rot="20575226">
            <a:off x="8496054" y="4876798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Globals</a:t>
            </a:r>
            <a:r>
              <a:rPr lang="en-US" sz="2400" dirty="0" smtClean="0">
                <a:solidFill>
                  <a:schemeClr val="tx1"/>
                </a:solidFill>
              </a:rPr>
              <a:t> and </a:t>
            </a:r>
            <a:r>
              <a:rPr lang="en-US" sz="2400" dirty="0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tatic members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/>
          <p:cNvCxnSpPr>
            <a:stCxn id="14" idx="1"/>
            <a:endCxn id="9" idx="3"/>
          </p:cNvCxnSpPr>
          <p:nvPr/>
        </p:nvCxnSpPr>
        <p:spPr>
          <a:xfrm flipH="1">
            <a:off x="6958965" y="5698828"/>
            <a:ext cx="1594768" cy="262919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 rot="1160189">
            <a:off x="8495766" y="2418667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Declared inside functions/</a:t>
            </a:r>
            <a:r>
              <a:rPr lang="en-US" sz="2400" dirty="0" err="1" smtClean="0">
                <a:solidFill>
                  <a:schemeClr val="tx1"/>
                </a:solidFill>
              </a:rPr>
              <a:t>params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/>
          <p:cNvCxnSpPr>
            <a:stCxn id="18" idx="1"/>
            <a:endCxn id="4" idx="3"/>
          </p:cNvCxnSpPr>
          <p:nvPr/>
        </p:nvCxnSpPr>
        <p:spPr>
          <a:xfrm flipH="1" flipV="1">
            <a:off x="6958965" y="2193608"/>
            <a:ext cx="1610576" cy="229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1367558" y="3264928"/>
            <a:ext cx="2615694" cy="875832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Created with new or </a:t>
            </a:r>
            <a:r>
              <a:rPr lang="en-US" sz="2400" dirty="0" err="1" smtClean="0">
                <a:solidFill>
                  <a:schemeClr val="tx1"/>
                </a:solidFill>
              </a:rPr>
              <a:t>malloc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>
            <a:stCxn id="25" idx="3"/>
            <a:endCxn id="10" idx="1"/>
          </p:cNvCxnSpPr>
          <p:nvPr/>
        </p:nvCxnSpPr>
        <p:spPr>
          <a:xfrm>
            <a:off x="3983252" y="3702844"/>
            <a:ext cx="1274548" cy="150923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28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allows for concurrent execution in same process 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>
          <a:xfrm>
            <a:off x="3450060" y="3449925"/>
            <a:ext cx="1400693" cy="6423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10350" y="2852906"/>
            <a:ext cx="1827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p</a:t>
            </a:r>
            <a:r>
              <a:rPr lang="en-US" dirty="0" err="1" smtClean="0"/>
              <a:t>thread_create</a:t>
            </a:r>
            <a:r>
              <a:rPr lang="en-US" dirty="0" smtClean="0"/>
              <a:t>() </a:t>
            </a:r>
          </a:p>
          <a:p>
            <a:r>
              <a:rPr lang="en-US" dirty="0" err="1" smtClean="0"/>
              <a:t>std</a:t>
            </a:r>
            <a:r>
              <a:rPr lang="en-US" dirty="0" smtClean="0"/>
              <a:t>::thread()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 rot="19089078">
            <a:off x="8634128" y="2621935"/>
            <a:ext cx="3433735" cy="18491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Each thread runs a “function” which can call other functions.  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003935" y="1690688"/>
            <a:ext cx="2137410" cy="4517806"/>
            <a:chOff x="1003935" y="1690688"/>
            <a:chExt cx="2137410" cy="4517806"/>
          </a:xfrm>
        </p:grpSpPr>
        <p:sp>
          <p:nvSpPr>
            <p:cNvPr id="3" name="Rounded Rectangle 2"/>
            <p:cNvSpPr/>
            <p:nvPr/>
          </p:nvSpPr>
          <p:spPr>
            <a:xfrm>
              <a:off x="1003935" y="1690688"/>
              <a:ext cx="2137410" cy="45178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1259205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259205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234440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1714500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Down Arrow 10"/>
            <p:cNvSpPr/>
            <p:nvPr/>
          </p:nvSpPr>
          <p:spPr>
            <a:xfrm rot="10800000">
              <a:off x="1714500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69608" y="3518178"/>
              <a:ext cx="14555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Free Memory</a:t>
              </a:r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59468" y="1491488"/>
            <a:ext cx="3826841" cy="4717006"/>
            <a:chOff x="5159468" y="1491488"/>
            <a:chExt cx="3826841" cy="4717006"/>
          </a:xfrm>
        </p:grpSpPr>
        <p:sp>
          <p:nvSpPr>
            <p:cNvPr id="46" name="Rounded Rectangle 45"/>
            <p:cNvSpPr/>
            <p:nvPr/>
          </p:nvSpPr>
          <p:spPr>
            <a:xfrm>
              <a:off x="5159468" y="1491488"/>
              <a:ext cx="3826841" cy="47170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7111192" y="1615771"/>
              <a:ext cx="1721663" cy="4407839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5347414" y="1615771"/>
              <a:ext cx="1721663" cy="4407839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376704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6256809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232044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5" name="Down Arrow 54"/>
            <p:cNvSpPr/>
            <p:nvPr/>
          </p:nvSpPr>
          <p:spPr>
            <a:xfrm>
              <a:off x="5831999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Down Arrow 55"/>
            <p:cNvSpPr/>
            <p:nvPr/>
          </p:nvSpPr>
          <p:spPr>
            <a:xfrm rot="10800000">
              <a:off x="6712104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727889" y="3496110"/>
              <a:ext cx="960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Thread1</a:t>
              </a:r>
              <a:endParaRPr lang="en-US" dirty="0"/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7117734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Down Arrow 60"/>
            <p:cNvSpPr/>
            <p:nvPr/>
          </p:nvSpPr>
          <p:spPr>
            <a:xfrm>
              <a:off x="7573029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7491667" y="3515757"/>
              <a:ext cx="960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Thread2</a:t>
              </a:r>
              <a:endParaRPr lang="en-US" dirty="0"/>
            </a:p>
          </p:txBody>
        </p:sp>
      </p:grpSp>
      <p:cxnSp>
        <p:nvCxnSpPr>
          <p:cNvPr id="65" name="Straight Arrow Connector 64"/>
          <p:cNvCxnSpPr>
            <a:stCxn id="31" idx="0"/>
            <a:endCxn id="47" idx="3"/>
          </p:cNvCxnSpPr>
          <p:nvPr/>
        </p:nvCxnSpPr>
        <p:spPr>
          <a:xfrm flipH="1" flipV="1">
            <a:off x="7053104" y="2193608"/>
            <a:ext cx="2681052" cy="66417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1" idx="0"/>
            <a:endCxn id="59" idx="3"/>
          </p:cNvCxnSpPr>
          <p:nvPr/>
        </p:nvCxnSpPr>
        <p:spPr>
          <a:xfrm flipH="1" flipV="1">
            <a:off x="8794134" y="2193608"/>
            <a:ext cx="940022" cy="664175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65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in a process share a memory space</a:t>
            </a:r>
            <a:endParaRPr lang="en-US" dirty="0"/>
          </a:p>
        </p:txBody>
      </p:sp>
      <p:sp>
        <p:nvSpPr>
          <p:cNvPr id="45" name="Content Placeholder 5"/>
          <p:cNvSpPr>
            <a:spLocks noGrp="1"/>
          </p:cNvSpPr>
          <p:nvPr>
            <p:ph idx="1"/>
          </p:nvPr>
        </p:nvSpPr>
        <p:spPr>
          <a:xfrm>
            <a:off x="6128870" y="1723954"/>
            <a:ext cx="524637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Each thread has its own PC and stack</a:t>
            </a:r>
          </a:p>
          <a:p>
            <a:r>
              <a:rPr lang="en-US" dirty="0" smtClean="0"/>
              <a:t>Either thread can access heap/static space</a:t>
            </a:r>
          </a:p>
          <a:p>
            <a:r>
              <a:rPr lang="en-US" dirty="0" smtClean="0"/>
              <a:t>One thread could access another thread’s stack variables if it could locate them</a:t>
            </a:r>
          </a:p>
          <a:p>
            <a:r>
              <a:rPr lang="en-US" dirty="0" smtClean="0"/>
              <a:t>Each thread is independently schedulable</a:t>
            </a:r>
          </a:p>
          <a:p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1204688" y="1690688"/>
            <a:ext cx="3826841" cy="4717006"/>
            <a:chOff x="5159468" y="1491488"/>
            <a:chExt cx="3826841" cy="4717006"/>
          </a:xfrm>
        </p:grpSpPr>
        <p:sp>
          <p:nvSpPr>
            <p:cNvPr id="30" name="Rounded Rectangle 29"/>
            <p:cNvSpPr/>
            <p:nvPr/>
          </p:nvSpPr>
          <p:spPr>
            <a:xfrm>
              <a:off x="5159468" y="1491488"/>
              <a:ext cx="3826841" cy="4717006"/>
            </a:xfrm>
            <a:prstGeom prst="roundRect">
              <a:avLst/>
            </a:prstGeom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7111192" y="1615771"/>
              <a:ext cx="1721663" cy="4407839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5347414" y="1615771"/>
              <a:ext cx="1721663" cy="4407839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tx1"/>
              </a:solidFill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5376704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6256809" y="5715000"/>
              <a:ext cx="1676400" cy="493494"/>
            </a:xfrm>
            <a:prstGeom prst="round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Static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6232044" y="4709160"/>
              <a:ext cx="1676400" cy="1005840"/>
            </a:xfrm>
            <a:prstGeom prst="roundRect">
              <a:avLst/>
            </a:prstGeom>
            <a:solidFill>
              <a:srgbClr val="E569D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Heap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5831999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Down Arrow 45"/>
            <p:cNvSpPr/>
            <p:nvPr/>
          </p:nvSpPr>
          <p:spPr>
            <a:xfrm rot="10800000">
              <a:off x="6712104" y="4022091"/>
              <a:ext cx="765810" cy="708660"/>
            </a:xfrm>
            <a:prstGeom prst="downArrow">
              <a:avLst/>
            </a:prstGeom>
            <a:solidFill>
              <a:srgbClr val="E569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727889" y="3496110"/>
              <a:ext cx="960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Thread1</a:t>
              </a:r>
              <a:endParaRPr lang="en-US" dirty="0"/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7117734" y="1690688"/>
              <a:ext cx="1676400" cy="100584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Stack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9" name="Down Arrow 48"/>
            <p:cNvSpPr/>
            <p:nvPr/>
          </p:nvSpPr>
          <p:spPr>
            <a:xfrm>
              <a:off x="7573029" y="2661921"/>
              <a:ext cx="765810" cy="708660"/>
            </a:xfrm>
            <a:prstGeom prst="down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491667" y="3515757"/>
              <a:ext cx="9607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Thread2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6882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857156"/>
            <a:ext cx="3448051" cy="1743294"/>
          </a:xfrm>
        </p:spPr>
        <p:txBody>
          <a:bodyPr>
            <a:normAutofit/>
          </a:bodyPr>
          <a:lstStyle/>
          <a:p>
            <a:r>
              <a:rPr lang="en-US" dirty="0" smtClean="0"/>
              <a:t>Start small</a:t>
            </a:r>
          </a:p>
          <a:p>
            <a:r>
              <a:rPr lang="en-US" dirty="0" smtClean="0"/>
              <a:t>What is this going to do?  Any guesses?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2462" y="365124"/>
            <a:ext cx="6167438" cy="6235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1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</a:t>
            </a:r>
            <a:r>
              <a:rPr lang="en-US" dirty="0" smtClean="0"/>
              <a:t>code – How far can we push this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4868918" cy="444905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Let’s access some stack variables</a:t>
            </a:r>
          </a:p>
          <a:p>
            <a:r>
              <a:rPr lang="en-US" dirty="0" smtClean="0"/>
              <a:t>Lets access some heap variables</a:t>
            </a:r>
          </a:p>
          <a:p>
            <a:pPr lvl="1"/>
            <a:r>
              <a:rPr lang="en-US" dirty="0" smtClean="0"/>
              <a:t>Now do it from to threads</a:t>
            </a:r>
          </a:p>
          <a:p>
            <a:pPr lvl="1"/>
            <a:r>
              <a:rPr lang="en-US" dirty="0" smtClean="0"/>
              <a:t>Can we break things?</a:t>
            </a:r>
          </a:p>
          <a:p>
            <a:pPr lvl="1"/>
            <a:r>
              <a:rPr lang="en-US" dirty="0" smtClean="0"/>
              <a:t>Any odd behavior you observe</a:t>
            </a:r>
          </a:p>
          <a:p>
            <a:r>
              <a:rPr lang="en-US" dirty="0" smtClean="0"/>
              <a:t>Can we pass in a method pointer?</a:t>
            </a:r>
          </a:p>
          <a:p>
            <a:r>
              <a:rPr lang="en-US" dirty="0" smtClean="0"/>
              <a:t>What about a lambda or </a:t>
            </a:r>
            <a:r>
              <a:rPr lang="en-US" dirty="0" err="1" smtClean="0"/>
              <a:t>functor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62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</a:t>
            </a:r>
            <a:r>
              <a:rPr lang="en-US" dirty="0" smtClean="0"/>
              <a:t>code – Why were we able to break it?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584" y="3290888"/>
            <a:ext cx="8181975" cy="2971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133" y="1690688"/>
            <a:ext cx="2771775" cy="16002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 rot="1474925">
            <a:off x="516517" y="4738138"/>
            <a:ext cx="1808229" cy="120295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Worlds simplest program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0"/>
            <a:endCxn id="4" idx="2"/>
          </p:cNvCxnSpPr>
          <p:nvPr/>
        </p:nvCxnSpPr>
        <p:spPr>
          <a:xfrm flipV="1">
            <a:off x="1670844" y="3290888"/>
            <a:ext cx="367177" cy="150176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3795103" y="4498428"/>
            <a:ext cx="6336869" cy="609600"/>
          </a:xfrm>
          <a:prstGeom prst="roundRect">
            <a:avLst/>
          </a:prstGeom>
          <a:solidFill>
            <a:srgbClr val="FF00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15683" y="2708910"/>
            <a:ext cx="1813217" cy="189318"/>
          </a:xfrm>
          <a:prstGeom prst="roundRect">
            <a:avLst/>
          </a:prstGeom>
          <a:solidFill>
            <a:srgbClr val="FF0000">
              <a:alpha val="37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191885" y="1463041"/>
            <a:ext cx="4283585" cy="154054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A line of source makes man lines of assembly</a:t>
            </a:r>
          </a:p>
          <a:p>
            <a:pPr marL="457200" indent="-457200"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What if several threads multi-tasked this code?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/>
          <p:cNvCxnSpPr>
            <a:stCxn id="15" idx="1"/>
          </p:cNvCxnSpPr>
          <p:nvPr/>
        </p:nvCxnSpPr>
        <p:spPr>
          <a:xfrm flipH="1">
            <a:off x="2628900" y="2233313"/>
            <a:ext cx="2562985" cy="583031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13" idx="0"/>
          </p:cNvCxnSpPr>
          <p:nvPr/>
        </p:nvCxnSpPr>
        <p:spPr>
          <a:xfrm flipH="1">
            <a:off x="6963538" y="3003585"/>
            <a:ext cx="370140" cy="149484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2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can show us thread details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09" y="1413876"/>
            <a:ext cx="10724950" cy="2289443"/>
          </a:xfrm>
          <a:prstGeom prst="rect">
            <a:avLst/>
          </a:prstGeom>
        </p:spPr>
      </p:pic>
      <p:sp>
        <p:nvSpPr>
          <p:cNvPr id="7" name="Title 4"/>
          <p:cNvSpPr txBox="1">
            <a:spLocks/>
          </p:cNvSpPr>
          <p:nvPr/>
        </p:nvSpPr>
        <p:spPr>
          <a:xfrm>
            <a:off x="838200" y="36746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/>
              <a:t>s</a:t>
            </a:r>
            <a:r>
              <a:rPr lang="en-US" dirty="0" err="1" smtClean="0"/>
              <a:t>td</a:t>
            </a:r>
            <a:r>
              <a:rPr lang="en-US" dirty="0" smtClean="0"/>
              <a:t>::thread is built on top of </a:t>
            </a:r>
            <a:r>
              <a:rPr lang="en-US" dirty="0" err="1" smtClean="0"/>
              <a:t>pthreads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2569" y="4650733"/>
            <a:ext cx="8625841" cy="2073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move data </a:t>
            </a:r>
            <a:r>
              <a:rPr lang="en-US" dirty="0" smtClean="0"/>
              <a:t>between threads?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279" y="1891446"/>
            <a:ext cx="11666221" cy="2932014"/>
          </a:xfrm>
        </p:spPr>
        <p:txBody>
          <a:bodyPr>
            <a:normAutofit/>
          </a:bodyPr>
          <a:lstStyle/>
          <a:p>
            <a:r>
              <a:rPr lang="en-US" dirty="0" smtClean="0"/>
              <a:t>We really don’t have to</a:t>
            </a:r>
          </a:p>
          <a:p>
            <a:r>
              <a:rPr lang="en-US" dirty="0" smtClean="0"/>
              <a:t>All memory is shared and we simply use it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Race conditions are real </a:t>
            </a:r>
            <a:r>
              <a:rPr lang="en-US" smtClean="0">
                <a:solidFill>
                  <a:srgbClr val="FF0000"/>
                </a:solidFill>
              </a:rPr>
              <a:t>and significant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More lectures to come on this topic</a:t>
            </a:r>
          </a:p>
        </p:txBody>
      </p:sp>
    </p:spTree>
    <p:extLst>
      <p:ext uri="{BB962C8B-B14F-4D97-AF65-F5344CB8AC3E}">
        <p14:creationId xmlns:p14="http://schemas.microsoft.com/office/powerpoint/2010/main" val="6080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4265</TotalTime>
  <Words>257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Introduction to threads</vt:lpstr>
      <vt:lpstr>Process’s memory architecture</vt:lpstr>
      <vt:lpstr>A thread allows for concurrent execution in same process </vt:lpstr>
      <vt:lpstr>Threads in a process share a memory space</vt:lpstr>
      <vt:lpstr>Let’s code</vt:lpstr>
      <vt:lpstr>Let’s code – How far can we push this</vt:lpstr>
      <vt:lpstr>Let’s code – Why were we able to break it?</vt:lpstr>
      <vt:lpstr>Linux can show us thread details</vt:lpstr>
      <vt:lpstr>How do we move data between threads?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72</cp:revision>
  <dcterms:created xsi:type="dcterms:W3CDTF">2018-03-23T01:21:11Z</dcterms:created>
  <dcterms:modified xsi:type="dcterms:W3CDTF">2018-05-16T05:06:47Z</dcterms:modified>
</cp:coreProperties>
</file>